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6" r:id="rId2"/>
    <p:sldId id="276" r:id="rId3"/>
    <p:sldId id="277" r:id="rId4"/>
    <p:sldId id="278" r:id="rId5"/>
    <p:sldId id="287" r:id="rId6"/>
    <p:sldId id="288" r:id="rId7"/>
    <p:sldId id="289" r:id="rId8"/>
    <p:sldId id="280" r:id="rId9"/>
    <p:sldId id="281" r:id="rId10"/>
    <p:sldId id="282" r:id="rId11"/>
    <p:sldId id="283" r:id="rId12"/>
    <p:sldId id="284" r:id="rId13"/>
    <p:sldId id="303" r:id="rId14"/>
    <p:sldId id="302" r:id="rId15"/>
    <p:sldId id="293" r:id="rId16"/>
    <p:sldId id="285" r:id="rId17"/>
    <p:sldId id="261" r:id="rId18"/>
    <p:sldId id="290" r:id="rId19"/>
    <p:sldId id="256" r:id="rId20"/>
    <p:sldId id="271" r:id="rId21"/>
    <p:sldId id="257" r:id="rId22"/>
    <p:sldId id="269" r:id="rId23"/>
    <p:sldId id="301" r:id="rId24"/>
    <p:sldId id="296" r:id="rId25"/>
    <p:sldId id="274" r:id="rId26"/>
    <p:sldId id="275" r:id="rId27"/>
    <p:sldId id="272" r:id="rId28"/>
    <p:sldId id="273" r:id="rId29"/>
    <p:sldId id="266" r:id="rId30"/>
    <p:sldId id="291" r:id="rId31"/>
    <p:sldId id="268" r:id="rId32"/>
    <p:sldId id="297" r:id="rId33"/>
    <p:sldId id="264" r:id="rId34"/>
    <p:sldId id="265" r:id="rId35"/>
    <p:sldId id="298" r:id="rId36"/>
    <p:sldId id="292" r:id="rId37"/>
    <p:sldId id="263" r:id="rId38"/>
    <p:sldId id="299" r:id="rId39"/>
    <p:sldId id="262" r:id="rId40"/>
    <p:sldId id="270" r:id="rId41"/>
    <p:sldId id="300" r:id="rId42"/>
    <p:sldId id="294" r:id="rId43"/>
    <p:sldId id="29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8034" autoAdjust="0"/>
  </p:normalViewPr>
  <p:slideViewPr>
    <p:cSldViewPr snapToGrid="0" snapToObjects="1">
      <p:cViewPr varScale="1">
        <p:scale>
          <a:sx n="143" d="100"/>
          <a:sy n="143" d="100"/>
        </p:scale>
        <p:origin x="-24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8/19/18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rasbt/python-machine-learning-book-2nd-editio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rasbt/python-machine-learning-book-2nd-edi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blog.paperspace.com/intro-to-optimization-in-deep-learning-gradient-desc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4" Type="http://schemas.openxmlformats.org/officeDocument/2006/relationships/image" Target="../media/image25.gif"/><Relationship Id="rId5" Type="http://schemas.openxmlformats.org/officeDocument/2006/relationships/image" Target="../media/image26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s://github.com/rasbt/python-machine-learning-book-2nd-editio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gif"/><Relationship Id="rId5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hyperlink" Target="https://github.com/rasbt/python-machine-learning-book-2nd-edi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s://github.com/rasbt/python-machine-learning-book-2nd-editi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4" Type="http://schemas.openxmlformats.org/officeDocument/2006/relationships/image" Target="../media/image46.gif"/><Relationship Id="rId5" Type="http://schemas.openxmlformats.org/officeDocument/2006/relationships/image" Target="../media/image47.gif"/><Relationship Id="rId6" Type="http://schemas.openxmlformats.org/officeDocument/2006/relationships/image" Target="../media/image48.gif"/><Relationship Id="rId7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4" Type="http://schemas.openxmlformats.org/officeDocument/2006/relationships/image" Target="../media/image49.gif"/><Relationship Id="rId5" Type="http://schemas.openxmlformats.org/officeDocument/2006/relationships/image" Target="../media/image50.gif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gif"/><Relationship Id="rId3" Type="http://schemas.openxmlformats.org/officeDocument/2006/relationships/image" Target="../media/image54.gif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gif"/><Relationship Id="rId12" Type="http://schemas.openxmlformats.org/officeDocument/2006/relationships/image" Target="../media/image76.gif"/><Relationship Id="rId13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gif"/><Relationship Id="rId3" Type="http://schemas.openxmlformats.org/officeDocument/2006/relationships/image" Target="../media/image67.gif"/><Relationship Id="rId4" Type="http://schemas.openxmlformats.org/officeDocument/2006/relationships/image" Target="../media/image68.gif"/><Relationship Id="rId5" Type="http://schemas.openxmlformats.org/officeDocument/2006/relationships/image" Target="../media/image69.gif"/><Relationship Id="rId6" Type="http://schemas.openxmlformats.org/officeDocument/2006/relationships/image" Target="../media/image70.gif"/><Relationship Id="rId7" Type="http://schemas.openxmlformats.org/officeDocument/2006/relationships/image" Target="../media/image71.gif"/><Relationship Id="rId8" Type="http://schemas.openxmlformats.org/officeDocument/2006/relationships/image" Target="../media/image72.gif"/><Relationship Id="rId9" Type="http://schemas.openxmlformats.org/officeDocument/2006/relationships/image" Target="../media/image73.gif"/><Relationship Id="rId10" Type="http://schemas.openxmlformats.org/officeDocument/2006/relationships/image" Target="../media/image74.gi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gif"/><Relationship Id="rId12" Type="http://schemas.openxmlformats.org/officeDocument/2006/relationships/image" Target="../media/image8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gif"/><Relationship Id="rId3" Type="http://schemas.openxmlformats.org/officeDocument/2006/relationships/image" Target="../media/image79.gif"/><Relationship Id="rId4" Type="http://schemas.openxmlformats.org/officeDocument/2006/relationships/image" Target="../media/image80.gif"/><Relationship Id="rId5" Type="http://schemas.openxmlformats.org/officeDocument/2006/relationships/image" Target="../media/image81.gif"/><Relationship Id="rId6" Type="http://schemas.openxmlformats.org/officeDocument/2006/relationships/image" Target="../media/image82.gif"/><Relationship Id="rId7" Type="http://schemas.openxmlformats.org/officeDocument/2006/relationships/image" Target="../media/image83.gif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hyperlink" Target="https://github.com/rasbt/python-machine-learning-book-2nd-editio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4" Type="http://schemas.openxmlformats.org/officeDocument/2006/relationships/image" Target="../media/image92.gif"/><Relationship Id="rId5" Type="http://schemas.openxmlformats.org/officeDocument/2006/relationships/image" Target="../media/image93.gif"/><Relationship Id="rId6" Type="http://schemas.openxmlformats.org/officeDocument/2006/relationships/image" Target="../media/image94.gif"/><Relationship Id="rId7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4" Type="http://schemas.openxmlformats.org/officeDocument/2006/relationships/image" Target="../media/image97.gif"/><Relationship Id="rId5" Type="http://schemas.openxmlformats.org/officeDocument/2006/relationships/image" Target="../media/image98.gif"/><Relationship Id="rId6" Type="http://schemas.openxmlformats.org/officeDocument/2006/relationships/image" Target="../media/image99.gif"/><Relationship Id="rId7" Type="http://schemas.openxmlformats.org/officeDocument/2006/relationships/image" Target="../media/image10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4" Type="http://schemas.openxmlformats.org/officeDocument/2006/relationships/image" Target="../media/image97.gif"/><Relationship Id="rId5" Type="http://schemas.openxmlformats.org/officeDocument/2006/relationships/image" Target="../media/image103.gif"/><Relationship Id="rId6" Type="http://schemas.openxmlformats.org/officeDocument/2006/relationships/image" Target="../media/image10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github.com/rasbt/python-machine-learning-book-2nd-edi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github.com/rasbt/python-machine-learning-book-2nd-edi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4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  <a:endParaRPr lang="en-US" sz="1200" i="1" dirty="0" smtClean="0">
              <a:latin typeface="Arial"/>
              <a:cs typeface="Arial"/>
            </a:endParaRP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engineering is the key.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96716" y="121116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3982318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5229" y="1965497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50107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9394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82331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92393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8681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601242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96770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81154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907213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91739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7640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84549" y="487782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67922" y="447724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811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885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52922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70353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81154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93944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7594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5313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759901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98345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75990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91035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387891" y="555067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23622" y="552539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84549" y="419501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6974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55772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20790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96770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96770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404547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70353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404547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309754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759901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404547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602857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259417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626838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962326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25497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95106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635256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74" y="4613914"/>
            <a:ext cx="2286000" cy="724215"/>
          </a:xfrm>
          <a:prstGeom prst="rect">
            <a:avLst/>
          </a:prstGeom>
        </p:spPr>
      </p:pic>
      <p:pic>
        <p:nvPicPr>
          <p:cNvPr id="163" name="Picture 162" descr="logistic_regressio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72" y="5548369"/>
            <a:ext cx="1371600" cy="6500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6" y="1663683"/>
            <a:ext cx="2011680" cy="711926"/>
          </a:xfrm>
          <a:prstGeom prst="rect">
            <a:avLst/>
          </a:prstGeom>
        </p:spPr>
      </p:pic>
      <p:pic>
        <p:nvPicPr>
          <p:cNvPr id="165" name="Picture 164" descr="logistics_regression_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04" y="2576638"/>
            <a:ext cx="1280160" cy="541867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6185219" y="1069922"/>
            <a:ext cx="2501581" cy="223484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188687" y="3846138"/>
            <a:ext cx="2501581" cy="24605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7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7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66" grpId="0" animBg="1"/>
      <p:bldP spid="1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699728" y="296657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</a:t>
            </a:r>
            <a:r>
              <a:rPr lang="en-US" sz="2000" dirty="0" smtClean="0">
                <a:latin typeface="Arial"/>
                <a:cs typeface="Arial"/>
              </a:rPr>
              <a:t>apply </a:t>
            </a:r>
            <a:r>
              <a:rPr lang="en-US" sz="2000" dirty="0" smtClean="0">
                <a:latin typeface="Arial"/>
                <a:cs typeface="Arial"/>
              </a:rPr>
              <a:t>(simple) </a:t>
            </a:r>
            <a:r>
              <a:rPr lang="en-US" sz="2000" dirty="0" smtClean="0">
                <a:latin typeface="Arial"/>
                <a:cs typeface="Arial"/>
              </a:rPr>
              <a:t>ML to biological problems.</a:t>
            </a:r>
            <a:endParaRPr lang="en-US" sz="20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</a:t>
            </a:r>
            <a:r>
              <a:rPr lang="en-US" sz="2000" dirty="0" smtClean="0">
                <a:latin typeface="Arial"/>
                <a:cs typeface="Arial"/>
              </a:rPr>
              <a:t>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564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97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64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64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3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52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is logistic regression a linear classifier?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regularization strength affect learning?</a:t>
            </a:r>
          </a:p>
          <a:p>
            <a:r>
              <a:rPr lang="en-US" sz="2000" dirty="0" smtClean="0">
                <a:latin typeface="Arial"/>
                <a:cs typeface="Arial"/>
              </a:rPr>
              <a:t>Do different solvers produce the same decision boundary? Why? </a:t>
            </a:r>
            <a:r>
              <a:rPr lang="en-US" sz="2000" i="1" dirty="0" smtClean="0">
                <a:latin typeface="Arial"/>
                <a:cs typeface="Arial"/>
              </a:rPr>
              <a:t>(Hint: local optima)</a:t>
            </a:r>
          </a:p>
          <a:p>
            <a:r>
              <a:rPr lang="en-US" sz="2000" dirty="0" smtClean="0">
                <a:latin typeface="Arial"/>
                <a:cs typeface="Arial"/>
              </a:rPr>
              <a:t>Is it always better to use more hidden units in a neural network?</a:t>
            </a:r>
          </a:p>
          <a:p>
            <a:r>
              <a:rPr lang="en-US" sz="2000" dirty="0" smtClean="0">
                <a:latin typeface="Arial"/>
                <a:cs typeface="Arial"/>
              </a:rPr>
              <a:t>What is the effect of learning rate in neural network learning?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14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7832" y="1761416"/>
            <a:ext cx="95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Gender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98950" y="2273650"/>
            <a:ext cx="518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male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2636" y="2273650"/>
            <a:ext cx="646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female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</a:t>
            </a:r>
            <a:r>
              <a:rPr lang="en-US" sz="2000" dirty="0" smtClean="0">
                <a:latin typeface="Arial"/>
                <a:cs typeface="Arial"/>
              </a:rPr>
              <a:t>classification </a:t>
            </a:r>
            <a:r>
              <a:rPr lang="en-US" sz="2000" dirty="0" smtClean="0">
                <a:latin typeface="Arial"/>
                <a:cs typeface="Arial"/>
              </a:rPr>
              <a:t>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What does the decision boundary produced by decision trees (DT) look like? Why? How about random forests (RF)?</a:t>
            </a:r>
          </a:p>
          <a:p>
            <a:r>
              <a:rPr lang="en-US" sz="2000" dirty="0" smtClean="0">
                <a:latin typeface="Arial"/>
                <a:cs typeface="Arial"/>
              </a:rPr>
              <a:t>Which algorithm performs better in general? DT or RF? Why?</a:t>
            </a:r>
          </a:p>
          <a:p>
            <a:r>
              <a:rPr lang="en-US" sz="2000" dirty="0" smtClean="0">
                <a:latin typeface="Arial"/>
                <a:cs typeface="Arial"/>
              </a:rPr>
              <a:t>If we let a DT to grow freely without any regularization, how would the data at each leaf node look like?</a:t>
            </a:r>
          </a:p>
          <a:p>
            <a:r>
              <a:rPr lang="en-US" sz="2000" dirty="0" smtClean="0">
                <a:latin typeface="Arial"/>
                <a:cs typeface="Arial"/>
              </a:rPr>
              <a:t>What other strategies can be applied to DT/RF learning to encourage generalization? </a:t>
            </a:r>
            <a:r>
              <a:rPr lang="en-US" sz="2000" i="1" dirty="0" smtClean="0">
                <a:latin typeface="Arial"/>
                <a:cs typeface="Arial"/>
              </a:rPr>
              <a:t>(Hint: reduction in uncertainty)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426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can a kernel SVM learn nonlinear decision boundary?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margin size change in response to change in penalty strength of a linear SVM?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accuracy on training and validation data change as you vary the coefficient of RBF kernel?</a:t>
            </a:r>
          </a:p>
          <a:p>
            <a:r>
              <a:rPr lang="en-US" sz="2000" dirty="0" smtClean="0">
                <a:latin typeface="Arial"/>
                <a:cs typeface="Arial"/>
              </a:rPr>
              <a:t>Do you think kernel SVM is always better than linear SVM in practice? Why? </a:t>
            </a:r>
            <a:r>
              <a:rPr lang="en-US" sz="2000" i="1" dirty="0" smtClean="0">
                <a:latin typeface="Arial"/>
                <a:cs typeface="Arial"/>
              </a:rPr>
              <a:t>(Hint: generalization)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40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 K increases, the decision boundary becomes smoother. Why?</a:t>
            </a:r>
          </a:p>
          <a:p>
            <a:r>
              <a:rPr lang="en-US" sz="2000" dirty="0" smtClean="0">
                <a:latin typeface="Arial"/>
                <a:cs typeface="Arial"/>
              </a:rPr>
              <a:t>Why is KNN not appropriate for data with a mixture of discrete and continuous data? </a:t>
            </a:r>
            <a:r>
              <a:rPr lang="en-US" sz="2000" i="1" dirty="0" smtClean="0">
                <a:latin typeface="Arial"/>
                <a:cs typeface="Arial"/>
              </a:rPr>
              <a:t>(Hint: distance)</a:t>
            </a:r>
          </a:p>
          <a:p>
            <a:r>
              <a:rPr lang="en-US" sz="2000" dirty="0" smtClean="0">
                <a:latin typeface="Arial"/>
                <a:cs typeface="Arial"/>
              </a:rPr>
              <a:t>Does KNN work well in high-dimensional space? Why?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79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  <a:endParaRPr lang="en-US" sz="2000" dirty="0" smtClean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it can still be intimidating when it shows up.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Data engineering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</a:t>
            </a:r>
            <a:r>
              <a:rPr lang="en-US" sz="1600" dirty="0" smtClean="0">
                <a:latin typeface="Arial"/>
                <a:cs typeface="Arial"/>
              </a:rPr>
              <a:t>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</a:t>
            </a:r>
            <a:r>
              <a:rPr lang="en-US" sz="1600" dirty="0" smtClean="0">
                <a:latin typeface="Arial"/>
                <a:cs typeface="Arial"/>
              </a:rPr>
              <a:t>beginners</a:t>
            </a:r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For 2D continuous data with binary labels, the decision boundary produced by a NB classifier is a circle. Why? </a:t>
            </a:r>
            <a:r>
              <a:rPr lang="en-US" sz="2000" i="1" dirty="0" smtClean="0">
                <a:latin typeface="Arial"/>
                <a:cs typeface="Arial"/>
              </a:rPr>
              <a:t>(Hint: distribution, independence) 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class priors affect classification?</a:t>
            </a:r>
          </a:p>
          <a:p>
            <a:r>
              <a:rPr lang="en-US" sz="2000" dirty="0" smtClean="0">
                <a:latin typeface="Arial"/>
                <a:cs typeface="Arial"/>
              </a:rPr>
              <a:t>Can NB handle data with a mixture of discrete and continuous data? Why?</a:t>
            </a:r>
          </a:p>
          <a:p>
            <a:r>
              <a:rPr lang="en-US" sz="2000" dirty="0" smtClean="0">
                <a:latin typeface="Arial"/>
                <a:cs typeface="Arial"/>
              </a:rPr>
              <a:t>How would you encode categorical features in NB?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06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89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42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  <a:endParaRPr lang="pt-BR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Classification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13182</TotalTime>
  <Words>1873</Words>
  <Application>Microsoft Macintosh PowerPoint</Application>
  <PresentationFormat>On-screen Show (4:3)</PresentationFormat>
  <Paragraphs>440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</vt:lpstr>
      <vt:lpstr>Logistic Regression: Representations and Inference</vt:lpstr>
      <vt:lpstr>Linearly Separable vs. Not Linearly Separable</vt:lpstr>
      <vt:lpstr>PowerPoint Presentation</vt:lpstr>
      <vt:lpstr>PowerPoint Presentation</vt:lpstr>
      <vt:lpstr>Logistic Regression &amp; Neural Network: Activation Functions</vt:lpstr>
      <vt:lpstr>Logistic Regression &amp; Neural Network: Learning</vt:lpstr>
      <vt:lpstr>Regularization</vt:lpstr>
      <vt:lpstr>Practice</vt:lpstr>
      <vt:lpstr>Validation</vt:lpstr>
      <vt:lpstr>Validation</vt:lpstr>
      <vt:lpstr>Performance Metrics</vt:lpstr>
      <vt:lpstr>Plots</vt:lpstr>
      <vt:lpstr>Decision Tree: Representation and Inference</vt:lpstr>
      <vt:lpstr>Decision Tree: Learning</vt:lpstr>
      <vt:lpstr>Random Forest: Representation, Learning and Inference</vt:lpstr>
      <vt:lpstr>Practice</vt:lpstr>
      <vt:lpstr>Linear SVM: Representation, Learning and Inference</vt:lpstr>
      <vt:lpstr>PowerPoint Presentation</vt:lpstr>
      <vt:lpstr>Practice</vt:lpstr>
      <vt:lpstr>Underfitting and Overfitting</vt:lpstr>
      <vt:lpstr>K-Nearest Neighbors: Representation, Learning and Inference</vt:lpstr>
      <vt:lpstr>Practice</vt:lpstr>
      <vt:lpstr>Naïve Bayes: Representation and Inference</vt:lpstr>
      <vt:lpstr>Naïve Bayes: Learning</vt:lpstr>
      <vt:lpstr>Practice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Fangzhou Mu</cp:lastModifiedBy>
  <cp:revision>177</cp:revision>
  <dcterms:created xsi:type="dcterms:W3CDTF">2018-08-06T21:32:06Z</dcterms:created>
  <dcterms:modified xsi:type="dcterms:W3CDTF">2018-08-20T01:46:57Z</dcterms:modified>
</cp:coreProperties>
</file>